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2" r:id="rId18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ириллина Надежда Николаевна" initials="КНН" lastIdx="2" clrIdx="0">
    <p:extLst>
      <p:ext uri="{19B8F6BF-5375-455C-9EA6-DF929625EA0E}">
        <p15:presenceInfo xmlns:p15="http://schemas.microsoft.com/office/powerpoint/2012/main" userId="S-1-5-21-1908438591-1278307452-1436800534-19934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33835-2F72-4309-97BA-4E64D06CB3BA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0D3F51-AB53-46AD-AF53-4B613EB726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073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Пароль для просмотра видеороликов на обучающем портале </a:t>
            </a:r>
            <a:r>
              <a:rPr lang="ru-RU" b="1" dirty="0" smtClean="0"/>
              <a:t>0104</a:t>
            </a:r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341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8FE22-B3A3-437D-A900-D311845A1B96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4D711-519D-40CA-832D-38F27E0E9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731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8FE22-B3A3-437D-A900-D311845A1B96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4D711-519D-40CA-832D-38F27E0E9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669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8FE22-B3A3-437D-A900-D311845A1B96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4D711-519D-40CA-832D-38F27E0E9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587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8FE22-B3A3-437D-A900-D311845A1B96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4D711-519D-40CA-832D-38F27E0E9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989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8FE22-B3A3-437D-A900-D311845A1B96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4D711-519D-40CA-832D-38F27E0E9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085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8FE22-B3A3-437D-A900-D311845A1B96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4D711-519D-40CA-832D-38F27E0E9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66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8FE22-B3A3-437D-A900-D311845A1B96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4D711-519D-40CA-832D-38F27E0E9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357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8FE22-B3A3-437D-A900-D311845A1B96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4D711-519D-40CA-832D-38F27E0E9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7053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8FE22-B3A3-437D-A900-D311845A1B96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4D711-519D-40CA-832D-38F27E0E9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323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8FE22-B3A3-437D-A900-D311845A1B96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4D711-519D-40CA-832D-38F27E0E9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423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8FE22-B3A3-437D-A900-D311845A1B96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4D711-519D-40CA-832D-38F27E0E9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846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0545A-7CB3-4638-8526-C2A293956A7E}" type="datetime1">
              <a:rPr lang="en-US" smtClean="0"/>
              <a:t>3/28/2022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4" y="46977"/>
            <a:ext cx="5789968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2703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8FE22-B3A3-437D-A900-D311845A1B96}" type="datetimeFigureOut">
              <a:rPr lang="ru-RU" smtClean="0"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4D711-519D-40CA-832D-38F27E0E9A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051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344261" y="218275"/>
            <a:ext cx="9232996" cy="970813"/>
            <a:chOff x="197272" y="6423"/>
            <a:chExt cx="2622235" cy="322251"/>
          </a:xfrm>
        </p:grpSpPr>
        <p:sp>
          <p:nvSpPr>
            <p:cNvPr id="6" name="Надпись 2"/>
            <p:cNvSpPr txBox="1">
              <a:spLocks noChangeArrowheads="1"/>
            </p:cNvSpPr>
            <p:nvPr/>
          </p:nvSpPr>
          <p:spPr bwMode="auto">
            <a:xfrm>
              <a:off x="494254" y="22979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endParaRPr lang="ru-RU" sz="1000" b="1" dirty="0" smtClean="0">
                <a:solidFill>
                  <a:srgbClr val="376092"/>
                </a:solidFill>
                <a:effectLst/>
                <a:ea typeface="Calibri"/>
                <a:cs typeface="Times New Roman"/>
              </a:endParaRPr>
            </a:p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12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</a:t>
              </a:r>
              <a:r>
                <a:rPr lang="ru-RU" sz="1200" b="1" dirty="0" smtClean="0">
                  <a:solidFill>
                    <a:srgbClr val="376092"/>
                  </a:solidFill>
                  <a:ea typeface="Calibri"/>
                  <a:cs typeface="Times New Roman"/>
                </a:rPr>
                <a:t>РЕСПУБЛИКЕ САХА (ЯКУТИЯ)</a:t>
              </a:r>
              <a:endParaRPr lang="ru-RU" sz="1200" b="1" dirty="0">
                <a:effectLst/>
                <a:ea typeface="Calibri"/>
                <a:cs typeface="Times New Roman"/>
              </a:endParaRPr>
            </a:p>
          </p:txBody>
        </p:sp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97272" y="6423"/>
              <a:ext cx="321044" cy="322251"/>
            </a:xfrm>
            <a:prstGeom prst="rect">
              <a:avLst/>
            </a:prstGeom>
          </p:spPr>
        </p:pic>
      </p:grpSp>
      <p:sp>
        <p:nvSpPr>
          <p:cNvPr id="9" name="Прямоугольник 8"/>
          <p:cNvSpPr/>
          <p:nvPr/>
        </p:nvSpPr>
        <p:spPr>
          <a:xfrm>
            <a:off x="4137162" y="3169820"/>
            <a:ext cx="1162005" cy="23240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230110" y="450151"/>
            <a:ext cx="5275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регламентированный отчет «Лицевые счета»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10" y="1238965"/>
            <a:ext cx="11277600" cy="5342751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89013" y="4790303"/>
            <a:ext cx="1167420" cy="2224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439768" y="2356023"/>
            <a:ext cx="1167420" cy="26821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501959" y="2513025"/>
            <a:ext cx="2905003" cy="140249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indent="45000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подсистему «Казначейское сопровождение» – «Рабочие места»;</a:t>
            </a:r>
          </a:p>
          <a:p>
            <a:pPr indent="450000" algn="just"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000" algn="just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Открыть «Лицевые счета» 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Надпись 2"/>
          <p:cNvSpPr txBox="1">
            <a:spLocks noChangeArrowheads="1"/>
          </p:cNvSpPr>
          <p:nvPr/>
        </p:nvSpPr>
        <p:spPr bwMode="auto">
          <a:xfrm>
            <a:off x="591310" y="1238965"/>
            <a:ext cx="11277600" cy="359589"/>
          </a:xfrm>
          <a:prstGeom prst="rect">
            <a:avLst/>
          </a:prstGeom>
          <a:solidFill>
            <a:schemeClr val="bg1"/>
          </a:solidFill>
          <a:ln w="317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000" b="1" dirty="0" smtClean="0">
              <a:solidFill>
                <a:srgbClr val="376092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21" name="Надпись 2"/>
          <p:cNvSpPr txBox="1">
            <a:spLocks noChangeArrowheads="1"/>
          </p:cNvSpPr>
          <p:nvPr/>
        </p:nvSpPr>
        <p:spPr bwMode="auto">
          <a:xfrm>
            <a:off x="591309" y="6321880"/>
            <a:ext cx="11353555" cy="359589"/>
          </a:xfrm>
          <a:prstGeom prst="rect">
            <a:avLst/>
          </a:prstGeom>
          <a:solidFill>
            <a:schemeClr val="bg1"/>
          </a:solidFill>
          <a:ln w="317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000" b="1" dirty="0" smtClean="0">
              <a:solidFill>
                <a:srgbClr val="376092"/>
              </a:solidFill>
              <a:effectLst/>
              <a:ea typeface="Calibri"/>
              <a:cs typeface="Times New Roman"/>
            </a:endParaRPr>
          </a:p>
        </p:txBody>
      </p:sp>
      <p:sp>
        <p:nvSpPr>
          <p:cNvPr id="22" name="Надпись 2"/>
          <p:cNvSpPr txBox="1">
            <a:spLocks noChangeArrowheads="1"/>
          </p:cNvSpPr>
          <p:nvPr/>
        </p:nvSpPr>
        <p:spPr bwMode="auto">
          <a:xfrm>
            <a:off x="4020065" y="1598554"/>
            <a:ext cx="2289389" cy="29812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000" b="1" dirty="0" smtClean="0">
              <a:solidFill>
                <a:srgbClr val="376092"/>
              </a:solidFill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441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11"/>
          <p:cNvPicPr>
            <a:picLocks noGrp="1"/>
          </p:cNvPicPr>
          <p:nvPr>
            <p:ph idx="1"/>
          </p:nvPr>
        </p:nvPicPr>
        <p:blipFill rotWithShape="1">
          <a:blip r:embed="rId2"/>
          <a:srcRect l="-1" t="12899" r="127" b="4262"/>
          <a:stretch/>
        </p:blipFill>
        <p:spPr>
          <a:xfrm>
            <a:off x="435429" y="1166460"/>
            <a:ext cx="11318941" cy="5452054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6" name="Прямоугольник 5"/>
          <p:cNvSpPr/>
          <p:nvPr/>
        </p:nvSpPr>
        <p:spPr>
          <a:xfrm>
            <a:off x="648749" y="3705080"/>
            <a:ext cx="7555684" cy="21698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отчетную дату;</a:t>
            </a:r>
          </a:p>
          <a:p>
            <a:pPr indent="45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лицевой счет из справочника;</a:t>
            </a:r>
          </a:p>
          <a:p>
            <a:pPr indent="45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необходимые показатели отчета (при необходимости);</a:t>
            </a:r>
          </a:p>
          <a:p>
            <a:pPr indent="45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Настроить фильтры (при необходимости);</a:t>
            </a:r>
          </a:p>
          <a:p>
            <a:pPr indent="45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отчет.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968563" y="2288276"/>
            <a:ext cx="1591091" cy="5037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9862781" y="3108201"/>
            <a:ext cx="1810603" cy="162302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862781" y="4730783"/>
            <a:ext cx="1810603" cy="18877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276884" y="112397"/>
            <a:ext cx="9232996" cy="970813"/>
            <a:chOff x="197272" y="6423"/>
            <a:chExt cx="2622235" cy="322251"/>
          </a:xfrm>
        </p:grpSpPr>
        <p:sp>
          <p:nvSpPr>
            <p:cNvPr id="11" name="Надпись 2"/>
            <p:cNvSpPr txBox="1">
              <a:spLocks noChangeArrowheads="1"/>
            </p:cNvSpPr>
            <p:nvPr/>
          </p:nvSpPr>
          <p:spPr bwMode="auto">
            <a:xfrm>
              <a:off x="494254" y="22979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endParaRPr lang="ru-RU" sz="1000" b="1" dirty="0" smtClean="0">
                <a:solidFill>
                  <a:srgbClr val="376092"/>
                </a:solidFill>
                <a:effectLst/>
                <a:ea typeface="Calibri"/>
                <a:cs typeface="Times New Roman"/>
              </a:endParaRPr>
            </a:p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12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</a:t>
              </a:r>
              <a:r>
                <a:rPr lang="ru-RU" sz="1200" b="1" dirty="0" smtClean="0">
                  <a:solidFill>
                    <a:srgbClr val="376092"/>
                  </a:solidFill>
                  <a:ea typeface="Calibri"/>
                  <a:cs typeface="Times New Roman"/>
                </a:rPr>
                <a:t>РЕСПУБЛИКЕ САХА (ЯКУТИЯ)</a:t>
              </a:r>
              <a:endParaRPr lang="ru-RU" sz="1200" b="1" dirty="0">
                <a:effectLst/>
                <a:ea typeface="Calibri"/>
                <a:cs typeface="Times New Roman"/>
              </a:endParaRPr>
            </a:p>
          </p:txBody>
        </p:sp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97272" y="6423"/>
              <a:ext cx="321044" cy="322251"/>
            </a:xfrm>
            <a:prstGeom prst="rect">
              <a:avLst/>
            </a:prstGeom>
          </p:spPr>
        </p:pic>
      </p:grpSp>
      <p:sp>
        <p:nvSpPr>
          <p:cNvPr id="15" name="Прямоугольник 14"/>
          <p:cNvSpPr/>
          <p:nvPr/>
        </p:nvSpPr>
        <p:spPr>
          <a:xfrm>
            <a:off x="6478439" y="400986"/>
            <a:ext cx="5275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регламентированный отчет «Лицевые счета»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0051759" y="2505127"/>
            <a:ext cx="1110510" cy="980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6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712ХХХХХХХХ - 16020386</a:t>
            </a:r>
            <a:endParaRPr lang="ru-RU" sz="6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07293" y="2453654"/>
            <a:ext cx="1110510" cy="172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6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712ХХХХХХХХ </a:t>
            </a:r>
            <a:endParaRPr lang="ru-RU" sz="6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902707" y="2742078"/>
            <a:ext cx="615096" cy="1494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6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210ХХХХХ </a:t>
            </a:r>
            <a:endParaRPr lang="ru-RU" sz="6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02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77076" y="504274"/>
            <a:ext cx="5398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«Сведения об операциях с целевыми средствами»</a:t>
            </a:r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276884" y="112397"/>
            <a:ext cx="9232996" cy="970813"/>
            <a:chOff x="197272" y="6423"/>
            <a:chExt cx="2622235" cy="322251"/>
          </a:xfrm>
        </p:grpSpPr>
        <p:sp>
          <p:nvSpPr>
            <p:cNvPr id="7" name="Надпись 2"/>
            <p:cNvSpPr txBox="1">
              <a:spLocks noChangeArrowheads="1"/>
            </p:cNvSpPr>
            <p:nvPr/>
          </p:nvSpPr>
          <p:spPr bwMode="auto">
            <a:xfrm>
              <a:off x="494254" y="22979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endParaRPr lang="ru-RU" sz="1000" b="1" dirty="0" smtClean="0">
                <a:solidFill>
                  <a:srgbClr val="376092"/>
                </a:solidFill>
                <a:effectLst/>
                <a:ea typeface="Calibri"/>
                <a:cs typeface="Times New Roman"/>
              </a:endParaRPr>
            </a:p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12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</a:t>
              </a:r>
              <a:r>
                <a:rPr lang="ru-RU" sz="1200" b="1" dirty="0" smtClean="0">
                  <a:solidFill>
                    <a:srgbClr val="376092"/>
                  </a:solidFill>
                  <a:ea typeface="Calibri"/>
                  <a:cs typeface="Times New Roman"/>
                </a:rPr>
                <a:t>РЕСПУБЛИКЕ САХА (ЯКУТИЯ)</a:t>
              </a:r>
              <a:endParaRPr lang="ru-RU" sz="1200" b="1" dirty="0">
                <a:effectLst/>
                <a:ea typeface="Calibri"/>
                <a:cs typeface="Times New Roman"/>
              </a:endParaRPr>
            </a:p>
          </p:txBody>
        </p:sp>
        <p:pic>
          <p:nvPicPr>
            <p:cNvPr id="8" name="Рисунок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97272" y="6423"/>
              <a:ext cx="321044" cy="322251"/>
            </a:xfrm>
            <a:prstGeom prst="rect">
              <a:avLst/>
            </a:prstGeom>
          </p:spPr>
        </p:pic>
      </p:grpSp>
      <p:pic>
        <p:nvPicPr>
          <p:cNvPr id="9" name="Объект 9"/>
          <p:cNvPicPr>
            <a:picLocks noGrp="1"/>
          </p:cNvPicPr>
          <p:nvPr>
            <p:ph idx="1"/>
          </p:nvPr>
        </p:nvPicPr>
        <p:blipFill rotWithShape="1">
          <a:blip r:embed="rId3"/>
          <a:srcRect l="-84" t="13072" r="-84" b="49763"/>
          <a:stretch/>
        </p:blipFill>
        <p:spPr>
          <a:xfrm>
            <a:off x="435429" y="1186846"/>
            <a:ext cx="10528662" cy="2177143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 rotWithShape="1">
          <a:blip r:embed="rId4"/>
          <a:srcRect t="13031" r="180" b="39534"/>
          <a:stretch/>
        </p:blipFill>
        <p:spPr>
          <a:xfrm>
            <a:off x="435429" y="3363989"/>
            <a:ext cx="10528662" cy="250806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452719" y="4287860"/>
            <a:ext cx="8112836" cy="17189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подсистему «Казначейское сопровождение» - Управление расходами (казначейское сопровождение);</a:t>
            </a:r>
          </a:p>
          <a:p>
            <a:pPr indent="45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«Предоставление и обработка сведений об операциях с целевыми средствами»;</a:t>
            </a:r>
          </a:p>
          <a:p>
            <a:pPr indent="45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«Сведения об операциях с ЦС»;</a:t>
            </a:r>
          </a:p>
          <a:p>
            <a:pPr indent="45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«Все документы».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125460" y="1798580"/>
            <a:ext cx="3044334" cy="23235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54518" y="3136605"/>
            <a:ext cx="2206249" cy="20699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274828" y="3769241"/>
            <a:ext cx="1201378" cy="14885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027139" y="5643816"/>
            <a:ext cx="1841863" cy="18282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22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6"/>
          <p:cNvPicPr>
            <a:picLocks noGrp="1"/>
          </p:cNvPicPr>
          <p:nvPr>
            <p:ph idx="1"/>
          </p:nvPr>
        </p:nvPicPr>
        <p:blipFill rotWithShape="1">
          <a:blip r:embed="rId2"/>
          <a:srcRect t="13689" r="16" b="5055"/>
          <a:stretch/>
        </p:blipFill>
        <p:spPr>
          <a:xfrm>
            <a:off x="276884" y="1373237"/>
            <a:ext cx="11244556" cy="5297070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276884" y="112397"/>
            <a:ext cx="9232996" cy="970813"/>
            <a:chOff x="197272" y="6423"/>
            <a:chExt cx="2622235" cy="322251"/>
          </a:xfrm>
        </p:grpSpPr>
        <p:sp>
          <p:nvSpPr>
            <p:cNvPr id="6" name="Надпись 2"/>
            <p:cNvSpPr txBox="1">
              <a:spLocks noChangeArrowheads="1"/>
            </p:cNvSpPr>
            <p:nvPr/>
          </p:nvSpPr>
          <p:spPr bwMode="auto">
            <a:xfrm>
              <a:off x="494254" y="22979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endParaRPr lang="ru-RU" sz="1000" b="1" dirty="0" smtClean="0">
                <a:solidFill>
                  <a:srgbClr val="376092"/>
                </a:solidFill>
                <a:effectLst/>
                <a:ea typeface="Calibri"/>
                <a:cs typeface="Times New Roman"/>
              </a:endParaRPr>
            </a:p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12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</a:t>
              </a:r>
              <a:r>
                <a:rPr lang="ru-RU" sz="1200" b="1" dirty="0" smtClean="0">
                  <a:solidFill>
                    <a:srgbClr val="376092"/>
                  </a:solidFill>
                  <a:ea typeface="Calibri"/>
                  <a:cs typeface="Times New Roman"/>
                </a:rPr>
                <a:t>РЕСПУБЛИКЕ САХА (ЯКУТИЯ)</a:t>
              </a:r>
              <a:endParaRPr lang="ru-RU" sz="1200" b="1" dirty="0">
                <a:effectLst/>
                <a:ea typeface="Calibri"/>
                <a:cs typeface="Times New Roman"/>
              </a:endParaRPr>
            </a:p>
          </p:txBody>
        </p:sp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97272" y="6423"/>
              <a:ext cx="321044" cy="322251"/>
            </a:xfrm>
            <a:prstGeom prst="rect">
              <a:avLst/>
            </a:prstGeom>
          </p:spPr>
        </p:pic>
      </p:grpSp>
      <p:sp>
        <p:nvSpPr>
          <p:cNvPr id="8" name="Прямоугольник 7"/>
          <p:cNvSpPr/>
          <p:nvPr/>
        </p:nvSpPr>
        <p:spPr>
          <a:xfrm>
            <a:off x="6123424" y="504274"/>
            <a:ext cx="5398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«Сведения об операциях с целевыми средствами»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76884" y="1788269"/>
            <a:ext cx="599281" cy="2513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99506" y="3495244"/>
            <a:ext cx="8547233" cy="19311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целевыми средствами отражаются в списочной форме;</a:t>
            </a:r>
          </a:p>
          <a:p>
            <a:pPr indent="45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удобства поиска и сортировки раскрыть фильтр;</a:t>
            </a:r>
          </a:p>
          <a:p>
            <a:pPr indent="45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новых сведений нажать кнопку «Создать»;</a:t>
            </a:r>
          </a:p>
          <a:p>
            <a:pPr indent="45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печати списка «Сведения», нажать на кнопку «Печать списка»;</a:t>
            </a:r>
          </a:p>
          <a:p>
            <a:pPr indent="4500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актуального отражения информации нажать на «Обновить».</a:t>
            </a:r>
          </a:p>
        </p:txBody>
      </p:sp>
    </p:spTree>
    <p:extLst>
      <p:ext uri="{BB962C8B-B14F-4D97-AF65-F5344CB8AC3E}">
        <p14:creationId xmlns:p14="http://schemas.microsoft.com/office/powerpoint/2010/main" val="285922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61880" y="30096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«Сведения об операциях с целевыми средствами»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информация</a:t>
            </a:r>
            <a:endParaRPr lang="ru-RU" dirty="0"/>
          </a:p>
        </p:txBody>
      </p:sp>
      <p:pic>
        <p:nvPicPr>
          <p:cNvPr id="5" name="Объект 7"/>
          <p:cNvPicPr>
            <a:picLocks noGrp="1"/>
          </p:cNvPicPr>
          <p:nvPr>
            <p:ph idx="1"/>
          </p:nvPr>
        </p:nvPicPr>
        <p:blipFill rotWithShape="1">
          <a:blip r:embed="rId2"/>
          <a:srcRect t="13265" r="50" b="5307"/>
          <a:stretch/>
        </p:blipFill>
        <p:spPr>
          <a:xfrm>
            <a:off x="522629" y="1262743"/>
            <a:ext cx="11320914" cy="51197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531620" y="2313255"/>
            <a:ext cx="2071149" cy="14949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531620" y="2464655"/>
            <a:ext cx="1594757" cy="12614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953663" y="4365265"/>
            <a:ext cx="127220" cy="1431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565223" y="5641662"/>
            <a:ext cx="515659" cy="1945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717532" y="1445305"/>
            <a:ext cx="3822605" cy="3135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Заполняется в случае получения письма от заказчика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 стрелкой 12"/>
          <p:cNvCxnSpPr>
            <a:stCxn id="11" idx="2"/>
          </p:cNvCxnSpPr>
          <p:nvPr/>
        </p:nvCxnSpPr>
        <p:spPr>
          <a:xfrm flipH="1">
            <a:off x="2810577" y="1758814"/>
            <a:ext cx="1818258" cy="4742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662522" y="2332729"/>
            <a:ext cx="4687733" cy="2989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Заполняется в случае утверждения сведений на бумажном носителе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3126378" y="2462745"/>
            <a:ext cx="1502456" cy="836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5080883" y="3701696"/>
            <a:ext cx="3220279" cy="2854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документа – основания из справочника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681887" y="3514476"/>
            <a:ext cx="2780931" cy="6588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выбора документа – основания все данные заполняются автоматически из выбранного документа – основания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017273" y="4538456"/>
            <a:ext cx="4226206" cy="9223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6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если сведения утверждены Заказчиком, во вкладку «Вложения» добавляется письмо.</a:t>
            </a:r>
          </a:p>
          <a:p>
            <a:pPr algn="just">
              <a:spcAft>
                <a:spcPts val="6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случае, если сведения утверждены на бумажном носителе, во вкладку «Вложения» добавляется скан-копия сведений.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 стрелкой 22"/>
          <p:cNvCxnSpPr>
            <a:stCxn id="20" idx="1"/>
          </p:cNvCxnSpPr>
          <p:nvPr/>
        </p:nvCxnSpPr>
        <p:spPr>
          <a:xfrm flipH="1" flipV="1">
            <a:off x="8301162" y="3843903"/>
            <a:ext cx="380725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5017273" y="3987195"/>
            <a:ext cx="228495" cy="3651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4953663" y="5460808"/>
            <a:ext cx="177857" cy="1808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Группа 27"/>
          <p:cNvGrpSpPr/>
          <p:nvPr/>
        </p:nvGrpSpPr>
        <p:grpSpPr>
          <a:xfrm>
            <a:off x="276884" y="112397"/>
            <a:ext cx="9232996" cy="970813"/>
            <a:chOff x="197272" y="6423"/>
            <a:chExt cx="2622235" cy="322251"/>
          </a:xfrm>
        </p:grpSpPr>
        <p:sp>
          <p:nvSpPr>
            <p:cNvPr id="29" name="Надпись 2"/>
            <p:cNvSpPr txBox="1">
              <a:spLocks noChangeArrowheads="1"/>
            </p:cNvSpPr>
            <p:nvPr/>
          </p:nvSpPr>
          <p:spPr bwMode="auto">
            <a:xfrm>
              <a:off x="494254" y="22979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endParaRPr lang="ru-RU" sz="1000" b="1" dirty="0" smtClean="0">
                <a:solidFill>
                  <a:srgbClr val="376092"/>
                </a:solidFill>
                <a:effectLst/>
                <a:ea typeface="Calibri"/>
                <a:cs typeface="Times New Roman"/>
              </a:endParaRPr>
            </a:p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12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</a:t>
              </a:r>
              <a:r>
                <a:rPr lang="ru-RU" sz="1200" b="1" dirty="0" smtClean="0">
                  <a:solidFill>
                    <a:srgbClr val="376092"/>
                  </a:solidFill>
                  <a:ea typeface="Calibri"/>
                  <a:cs typeface="Times New Roman"/>
                </a:rPr>
                <a:t>РЕСПУБЛИКЕ САХА (ЯКУТИЯ)</a:t>
              </a:r>
              <a:endParaRPr lang="ru-RU" sz="1200" b="1" dirty="0">
                <a:effectLst/>
                <a:ea typeface="Calibri"/>
                <a:cs typeface="Times New Roman"/>
              </a:endParaRPr>
            </a:p>
          </p:txBody>
        </p:sp>
        <p:pic>
          <p:nvPicPr>
            <p:cNvPr id="30" name="Рисунок 2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97272" y="6423"/>
              <a:ext cx="321044" cy="322251"/>
            </a:xfrm>
            <a:prstGeom prst="rect">
              <a:avLst/>
            </a:prstGeom>
          </p:spPr>
        </p:pic>
      </p:grpSp>
      <p:sp>
        <p:nvSpPr>
          <p:cNvPr id="22" name="Прямоугольник 21"/>
          <p:cNvSpPr/>
          <p:nvPr/>
        </p:nvSpPr>
        <p:spPr>
          <a:xfrm>
            <a:off x="1296955" y="3182972"/>
            <a:ext cx="9634656" cy="143290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7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РЕСПУБЛИКЕ САХА (ЯКУТИЯ)</a:t>
            </a:r>
            <a:endParaRPr lang="ru-RU" sz="7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296955" y="2906251"/>
            <a:ext cx="1829422" cy="14866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7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1600</a:t>
            </a:r>
            <a:endParaRPr lang="ru-RU" sz="7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213168" y="2906252"/>
            <a:ext cx="1867713" cy="12852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700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98200001</a:t>
            </a:r>
            <a:endParaRPr lang="ru-RU" sz="700" dirty="0">
              <a:solidFill>
                <a:schemeClr val="bg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14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/>
          <p:nvPr/>
        </p:nvPicPr>
        <p:blipFill rotWithShape="1">
          <a:blip r:embed="rId2"/>
          <a:srcRect l="6754" t="72219" r="7486" b="5889"/>
          <a:stretch/>
        </p:blipFill>
        <p:spPr>
          <a:xfrm>
            <a:off x="485774" y="3587260"/>
            <a:ext cx="11418843" cy="180110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387967" y="18938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«Сведения об операциях с целевыми средствами»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«Целевые средства»</a:t>
            </a:r>
            <a:endParaRPr lang="ru-RU" dirty="0"/>
          </a:p>
        </p:txBody>
      </p:sp>
      <p:pic>
        <p:nvPicPr>
          <p:cNvPr id="5" name="Объект 7"/>
          <p:cNvPicPr>
            <a:picLocks noGrp="1"/>
          </p:cNvPicPr>
          <p:nvPr>
            <p:ph idx="1"/>
          </p:nvPr>
        </p:nvPicPr>
        <p:blipFill rotWithShape="1">
          <a:blip r:embed="rId3"/>
          <a:srcRect l="6535" t="72528" r="7643" b="5363"/>
          <a:stretch/>
        </p:blipFill>
        <p:spPr>
          <a:xfrm>
            <a:off x="485774" y="1351053"/>
            <a:ext cx="11418843" cy="181015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10071" y="1829353"/>
            <a:ext cx="3575438" cy="2854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источников поступлений целевых средств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984069" y="2114852"/>
            <a:ext cx="409302" cy="393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984069" y="3194044"/>
            <a:ext cx="1733005" cy="30652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Добавить новую строку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705394" y="3082834"/>
            <a:ext cx="278675" cy="2644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1310070" y="4115353"/>
            <a:ext cx="3749609" cy="2854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направления расходования целевых средств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1188720" y="4400852"/>
            <a:ext cx="409302" cy="393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485774" y="5677923"/>
            <a:ext cx="11418843" cy="5240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того, какой справочник целевых средств выбран, открыты только нужные поля для заполнения суммовых показателей.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Группа 16"/>
          <p:cNvGrpSpPr/>
          <p:nvPr/>
        </p:nvGrpSpPr>
        <p:grpSpPr>
          <a:xfrm>
            <a:off x="276884" y="112397"/>
            <a:ext cx="9232996" cy="970813"/>
            <a:chOff x="197272" y="6423"/>
            <a:chExt cx="2622235" cy="322251"/>
          </a:xfrm>
        </p:grpSpPr>
        <p:sp>
          <p:nvSpPr>
            <p:cNvPr id="18" name="Надпись 2"/>
            <p:cNvSpPr txBox="1">
              <a:spLocks noChangeArrowheads="1"/>
            </p:cNvSpPr>
            <p:nvPr/>
          </p:nvSpPr>
          <p:spPr bwMode="auto">
            <a:xfrm>
              <a:off x="494254" y="22979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endParaRPr lang="ru-RU" sz="1000" b="1" dirty="0" smtClean="0">
                <a:solidFill>
                  <a:srgbClr val="376092"/>
                </a:solidFill>
                <a:effectLst/>
                <a:ea typeface="Calibri"/>
                <a:cs typeface="Times New Roman"/>
              </a:endParaRPr>
            </a:p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12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</a:t>
              </a:r>
              <a:r>
                <a:rPr lang="ru-RU" sz="1200" b="1" dirty="0" smtClean="0">
                  <a:solidFill>
                    <a:srgbClr val="376092"/>
                  </a:solidFill>
                  <a:ea typeface="Calibri"/>
                  <a:cs typeface="Times New Roman"/>
                </a:rPr>
                <a:t>РЕСПУБЛИКЕ САХА (ЯКУТИЯ)</a:t>
              </a:r>
              <a:endParaRPr lang="ru-RU" sz="1200" b="1" dirty="0">
                <a:effectLst/>
                <a:ea typeface="Calibri"/>
                <a:cs typeface="Times New Roman"/>
              </a:endParaRPr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97272" y="6423"/>
              <a:ext cx="321044" cy="3222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493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76884" y="112397"/>
            <a:ext cx="9232996" cy="970813"/>
            <a:chOff x="197272" y="6423"/>
            <a:chExt cx="2622235" cy="322251"/>
          </a:xfrm>
        </p:grpSpPr>
        <p:sp>
          <p:nvSpPr>
            <p:cNvPr id="5" name="Надпись 2"/>
            <p:cNvSpPr txBox="1">
              <a:spLocks noChangeArrowheads="1"/>
            </p:cNvSpPr>
            <p:nvPr/>
          </p:nvSpPr>
          <p:spPr bwMode="auto">
            <a:xfrm>
              <a:off x="494254" y="22979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endParaRPr lang="ru-RU" sz="1000" b="1" dirty="0" smtClean="0">
                <a:solidFill>
                  <a:srgbClr val="376092"/>
                </a:solidFill>
                <a:effectLst/>
                <a:ea typeface="Calibri"/>
                <a:cs typeface="Times New Roman"/>
              </a:endParaRPr>
            </a:p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12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</a:t>
              </a:r>
              <a:r>
                <a:rPr lang="ru-RU" sz="1200" b="1" dirty="0" smtClean="0">
                  <a:solidFill>
                    <a:srgbClr val="376092"/>
                  </a:solidFill>
                  <a:ea typeface="Calibri"/>
                  <a:cs typeface="Times New Roman"/>
                </a:rPr>
                <a:t>РЕСПУБЛИКЕ САХА (ЯКУТИЯ)</a:t>
              </a:r>
              <a:endParaRPr lang="ru-RU" sz="1200" b="1" dirty="0">
                <a:effectLst/>
                <a:ea typeface="Calibri"/>
                <a:cs typeface="Times New Roman"/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97272" y="6423"/>
              <a:ext cx="321044" cy="322251"/>
            </a:xfrm>
            <a:prstGeom prst="rect">
              <a:avLst/>
            </a:prstGeom>
          </p:spPr>
        </p:pic>
      </p:grpSp>
      <p:pic>
        <p:nvPicPr>
          <p:cNvPr id="10" name="Объект 16"/>
          <p:cNvPicPr>
            <a:picLocks noGrp="1"/>
          </p:cNvPicPr>
          <p:nvPr>
            <p:ph idx="1"/>
          </p:nvPr>
        </p:nvPicPr>
        <p:blipFill rotWithShape="1">
          <a:blip r:embed="rId3"/>
          <a:srcRect t="16084" r="466" b="4462"/>
          <a:stretch/>
        </p:blipFill>
        <p:spPr>
          <a:xfrm>
            <a:off x="396322" y="1166460"/>
            <a:ext cx="11570139" cy="528519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969623" y="2895033"/>
            <a:ext cx="505097" cy="32221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184883" y="3702845"/>
            <a:ext cx="1826222" cy="32221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184883" y="3809058"/>
            <a:ext cx="72808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" dirty="0" smtClean="0">
                <a:solidFill>
                  <a:schemeClr val="bg1">
                    <a:lumMod val="50000"/>
                  </a:schemeClr>
                </a:solidFill>
                <a:cs typeface="Times New Roman" panose="02020603050405020304" pitchFamily="18" charset="0"/>
              </a:rPr>
              <a:t>423)2111111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030584" y="4155553"/>
            <a:ext cx="3749609" cy="4053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 заполнить телефон исполнителя в формате: (код города) телефон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 flipV="1">
            <a:off x="2939143" y="3992624"/>
            <a:ext cx="87168" cy="347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9588137" y="2033970"/>
            <a:ext cx="2382596" cy="8269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завершении работы сохранить изменения и выйти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 документа сработают автоматически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390811" y="1363410"/>
            <a:ext cx="174172" cy="19158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 стрелкой 19"/>
          <p:cNvCxnSpPr/>
          <p:nvPr/>
        </p:nvCxnSpPr>
        <p:spPr>
          <a:xfrm flipV="1">
            <a:off x="11477897" y="1554998"/>
            <a:ext cx="0" cy="478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Заголовок 1"/>
          <p:cNvSpPr>
            <a:spLocks noGrp="1"/>
          </p:cNvSpPr>
          <p:nvPr>
            <p:ph type="title"/>
          </p:nvPr>
        </p:nvSpPr>
        <p:spPr>
          <a:xfrm>
            <a:off x="7158446" y="25490"/>
            <a:ext cx="4812288" cy="1454967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«Сведения об операциях с целевыми средствами»</a:t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«Подписи»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14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175862" y="25490"/>
            <a:ext cx="4794871" cy="1454967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«Сведения об операциях с целевыми средствами»</a:t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3499" r="34864" b="56449"/>
          <a:stretch/>
        </p:blipFill>
        <p:spPr>
          <a:xfrm>
            <a:off x="309186" y="1318532"/>
            <a:ext cx="11330364" cy="2940541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 rotWithShape="1">
          <a:blip r:embed="rId3"/>
          <a:srcRect l="29316" t="44584" r="29316" b="32326"/>
          <a:stretch/>
        </p:blipFill>
        <p:spPr>
          <a:xfrm>
            <a:off x="4829175" y="3422885"/>
            <a:ext cx="6810375" cy="241935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916219" y="2601793"/>
            <a:ext cx="4408468" cy="5359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списковой форме отменить документ в статусе «Черновик», нажав кнопку «На согласование»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525000" y="1972189"/>
            <a:ext cx="1314450" cy="3444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9858375" y="2324100"/>
            <a:ext cx="66675" cy="2776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943100" y="3723129"/>
            <a:ext cx="2461032" cy="5359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пропуска этапа согласования, необходимо проставить галочку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404132" y="3991101"/>
            <a:ext cx="577443" cy="951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981575" y="3991101"/>
            <a:ext cx="209550" cy="1998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2028825" y="4857656"/>
            <a:ext cx="2375307" cy="5359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Появится окно формирования листа согласования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4404132" y="5125628"/>
            <a:ext cx="577443" cy="369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981575" y="5062600"/>
            <a:ext cx="209550" cy="1998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276884" y="112397"/>
            <a:ext cx="9232996" cy="970813"/>
            <a:chOff x="197272" y="6423"/>
            <a:chExt cx="2622235" cy="322251"/>
          </a:xfrm>
        </p:grpSpPr>
        <p:sp>
          <p:nvSpPr>
            <p:cNvPr id="19" name="Надпись 2"/>
            <p:cNvSpPr txBox="1">
              <a:spLocks noChangeArrowheads="1"/>
            </p:cNvSpPr>
            <p:nvPr/>
          </p:nvSpPr>
          <p:spPr bwMode="auto">
            <a:xfrm>
              <a:off x="494254" y="22979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endParaRPr lang="ru-RU" sz="1000" b="1" dirty="0" smtClean="0">
                <a:solidFill>
                  <a:srgbClr val="376092"/>
                </a:solidFill>
                <a:effectLst/>
                <a:ea typeface="Calibri"/>
                <a:cs typeface="Times New Roman"/>
              </a:endParaRPr>
            </a:p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12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</a:t>
              </a:r>
              <a:r>
                <a:rPr lang="ru-RU" sz="1200" b="1" dirty="0" smtClean="0">
                  <a:solidFill>
                    <a:srgbClr val="376092"/>
                  </a:solidFill>
                  <a:ea typeface="Calibri"/>
                  <a:cs typeface="Times New Roman"/>
                </a:rPr>
                <a:t>РЕСПУБЛИКЕ САХА (ЯКУТИЯ)</a:t>
              </a:r>
              <a:endParaRPr lang="ru-RU" sz="1200" b="1" dirty="0">
                <a:effectLst/>
                <a:ea typeface="Calibri"/>
                <a:cs typeface="Times New Roman"/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97272" y="6423"/>
              <a:ext cx="321044" cy="3222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5028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193280" y="25490"/>
            <a:ext cx="4777454" cy="1454967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«Сведения об операциях с целевыми средствами»</a:t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16"/>
          <p:cNvPicPr>
            <a:picLocks noGrp="1"/>
          </p:cNvPicPr>
          <p:nvPr>
            <p:ph idx="1"/>
          </p:nvPr>
        </p:nvPicPr>
        <p:blipFill rotWithShape="1">
          <a:blip r:embed="rId2"/>
          <a:srcRect l="133" t="9704" r="17694" b="56147"/>
          <a:stretch/>
        </p:blipFill>
        <p:spPr>
          <a:xfrm>
            <a:off x="285750" y="1343026"/>
            <a:ext cx="11684984" cy="284797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104948" y="3952875"/>
            <a:ext cx="1095375" cy="2381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124200" y="4482822"/>
            <a:ext cx="2461032" cy="5359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направлены в Центр специализации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3519487" y="4191000"/>
            <a:ext cx="0" cy="295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" name="Группа 8"/>
          <p:cNvGrpSpPr/>
          <p:nvPr/>
        </p:nvGrpSpPr>
        <p:grpSpPr>
          <a:xfrm>
            <a:off x="276884" y="112397"/>
            <a:ext cx="9232996" cy="970813"/>
            <a:chOff x="197272" y="6423"/>
            <a:chExt cx="2622235" cy="322251"/>
          </a:xfrm>
        </p:grpSpPr>
        <p:sp>
          <p:nvSpPr>
            <p:cNvPr id="10" name="Надпись 2"/>
            <p:cNvSpPr txBox="1">
              <a:spLocks noChangeArrowheads="1"/>
            </p:cNvSpPr>
            <p:nvPr/>
          </p:nvSpPr>
          <p:spPr bwMode="auto">
            <a:xfrm>
              <a:off x="494254" y="22979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endParaRPr lang="ru-RU" sz="1000" b="1" dirty="0" smtClean="0">
                <a:solidFill>
                  <a:srgbClr val="376092"/>
                </a:solidFill>
                <a:effectLst/>
                <a:ea typeface="Calibri"/>
                <a:cs typeface="Times New Roman"/>
              </a:endParaRPr>
            </a:p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12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</a:t>
              </a:r>
              <a:r>
                <a:rPr lang="ru-RU" sz="1200" b="1" dirty="0" smtClean="0">
                  <a:solidFill>
                    <a:srgbClr val="376092"/>
                  </a:solidFill>
                  <a:ea typeface="Calibri"/>
                  <a:cs typeface="Times New Roman"/>
                </a:rPr>
                <a:t>РЕСПУБЛИКЕ САХА (ЯКУТИЯ)</a:t>
              </a:r>
              <a:endParaRPr lang="ru-RU" sz="1200" b="1" dirty="0">
                <a:effectLst/>
                <a:ea typeface="Calibri"/>
                <a:cs typeface="Times New Roman"/>
              </a:endParaRPr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97272" y="6423"/>
              <a:ext cx="321044" cy="322251"/>
            </a:xfrm>
            <a:prstGeom prst="rect">
              <a:avLst/>
            </a:prstGeom>
          </p:spPr>
        </p:pic>
      </p:grpSp>
      <p:sp>
        <p:nvSpPr>
          <p:cNvPr id="12" name="Надпись 2"/>
          <p:cNvSpPr txBox="1">
            <a:spLocks noChangeArrowheads="1"/>
          </p:cNvSpPr>
          <p:nvPr/>
        </p:nvSpPr>
        <p:spPr bwMode="auto">
          <a:xfrm>
            <a:off x="8493210" y="4011205"/>
            <a:ext cx="3477524" cy="359589"/>
          </a:xfrm>
          <a:prstGeom prst="rect">
            <a:avLst/>
          </a:prstGeom>
          <a:solidFill>
            <a:schemeClr val="bg1"/>
          </a:solidFill>
          <a:ln w="317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000" b="1" dirty="0" smtClean="0">
              <a:solidFill>
                <a:srgbClr val="376092"/>
              </a:solidFill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66481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874886" y="-109883"/>
            <a:ext cx="2642250" cy="1454967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поручения</a:t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«Исходящие выплаты»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14"/>
          <p:cNvPicPr>
            <a:picLocks noGrp="1"/>
          </p:cNvPicPr>
          <p:nvPr>
            <p:ph idx="1"/>
          </p:nvPr>
        </p:nvPicPr>
        <p:blipFill rotWithShape="1">
          <a:blip r:embed="rId2"/>
          <a:srcRect t="13207" r="379" b="50018"/>
          <a:stretch/>
        </p:blipFill>
        <p:spPr>
          <a:xfrm>
            <a:off x="638173" y="1197299"/>
            <a:ext cx="11106151" cy="234995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41578" y="3315057"/>
            <a:ext cx="2111761" cy="18846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729875" y="1882864"/>
            <a:ext cx="2290023" cy="1865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/>
          <p:nvPr/>
        </p:nvPicPr>
        <p:blipFill rotWithShape="1">
          <a:blip r:embed="rId3"/>
          <a:srcRect t="13255" r="96" b="33235"/>
          <a:stretch/>
        </p:blipFill>
        <p:spPr>
          <a:xfrm>
            <a:off x="638173" y="3648257"/>
            <a:ext cx="11106151" cy="287654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369467" y="6323571"/>
            <a:ext cx="940596" cy="20123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704162" y="4060062"/>
            <a:ext cx="900090" cy="13335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704741" y="4807654"/>
            <a:ext cx="7397931" cy="15634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подсистему «Казначейское сопровождение» - Управление расходами (казначейское сопровождение);</a:t>
            </a:r>
          </a:p>
          <a:p>
            <a:pPr indent="45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«Проведение и уточнение операций по кассовым выплатам»;</a:t>
            </a:r>
          </a:p>
          <a:p>
            <a:pPr indent="45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«Платежные поручения»;</a:t>
            </a:r>
          </a:p>
          <a:p>
            <a:pPr indent="45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«Исходящие выплаты».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276884" y="112397"/>
            <a:ext cx="9232996" cy="970813"/>
            <a:chOff x="197272" y="6423"/>
            <a:chExt cx="2622235" cy="322251"/>
          </a:xfrm>
        </p:grpSpPr>
        <p:sp>
          <p:nvSpPr>
            <p:cNvPr id="13" name="Надпись 2"/>
            <p:cNvSpPr txBox="1">
              <a:spLocks noChangeArrowheads="1"/>
            </p:cNvSpPr>
            <p:nvPr/>
          </p:nvSpPr>
          <p:spPr bwMode="auto">
            <a:xfrm>
              <a:off x="494254" y="22979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endParaRPr lang="ru-RU" sz="1000" b="1" dirty="0" smtClean="0">
                <a:solidFill>
                  <a:srgbClr val="376092"/>
                </a:solidFill>
                <a:effectLst/>
                <a:ea typeface="Calibri"/>
                <a:cs typeface="Times New Roman"/>
              </a:endParaRPr>
            </a:p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12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</a:t>
              </a:r>
              <a:r>
                <a:rPr lang="ru-RU" sz="1200" b="1" dirty="0" smtClean="0">
                  <a:solidFill>
                    <a:srgbClr val="376092"/>
                  </a:solidFill>
                  <a:ea typeface="Calibri"/>
                  <a:cs typeface="Times New Roman"/>
                </a:rPr>
                <a:t>РЕСПУБЛИКЕ САХА (ЯКУТИЯ)</a:t>
              </a:r>
              <a:endParaRPr lang="ru-RU" sz="1200" b="1" dirty="0">
                <a:effectLst/>
                <a:ea typeface="Calibri"/>
                <a:cs typeface="Times New Roman"/>
              </a:endParaRPr>
            </a:p>
          </p:txBody>
        </p:sp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97272" y="6423"/>
              <a:ext cx="321044" cy="3222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710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11"/>
          <p:cNvPicPr>
            <a:picLocks noGrp="1"/>
          </p:cNvPicPr>
          <p:nvPr>
            <p:ph idx="1"/>
          </p:nvPr>
        </p:nvPicPr>
        <p:blipFill rotWithShape="1">
          <a:blip r:embed="rId2"/>
          <a:srcRect l="1" t="16484" r="29174" b="29079"/>
          <a:stretch/>
        </p:blipFill>
        <p:spPr>
          <a:xfrm>
            <a:off x="1114698" y="1419273"/>
            <a:ext cx="10014857" cy="453716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653349" y="2194560"/>
            <a:ext cx="2229394" cy="38317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220686" y="2943497"/>
            <a:ext cx="1584960" cy="37011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350255" y="5693570"/>
            <a:ext cx="252548" cy="26286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272295" y="6114504"/>
            <a:ext cx="4408468" cy="5359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заполнении электронной формы платежного поручения необходимо выбирать значения из справочников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9476529" y="5956439"/>
            <a:ext cx="0" cy="1580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7207668" y="37074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 «Исходящее»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информация</a:t>
            </a:r>
            <a:endParaRPr lang="ru-RU" dirty="0"/>
          </a:p>
        </p:txBody>
      </p:sp>
      <p:sp>
        <p:nvSpPr>
          <p:cNvPr id="11" name="Надпись 2"/>
          <p:cNvSpPr txBox="1">
            <a:spLocks noChangeArrowheads="1"/>
          </p:cNvSpPr>
          <p:nvPr/>
        </p:nvSpPr>
        <p:spPr bwMode="auto">
          <a:xfrm>
            <a:off x="1322570" y="162274"/>
            <a:ext cx="8187310" cy="87106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000" b="1" dirty="0" smtClean="0">
              <a:solidFill>
                <a:srgbClr val="376092"/>
              </a:solidFill>
              <a:effectLst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rgbClr val="376092"/>
                </a:solidFill>
                <a:effectLst/>
                <a:ea typeface="Calibri"/>
                <a:cs typeface="Times New Roman"/>
              </a:rPr>
              <a:t>УПРАВЛЕНИЕ ФЕДЕРАЛЬНОГО КАЗНАЧЕЙСТВА</a:t>
            </a:r>
            <a:endParaRPr lang="ru-RU" sz="1200" b="1" dirty="0" smtClean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rgbClr val="376092"/>
                </a:solidFill>
                <a:effectLst/>
                <a:ea typeface="Calibri"/>
                <a:cs typeface="Times New Roman"/>
              </a:rPr>
              <a:t>ПО </a:t>
            </a:r>
            <a:r>
              <a:rPr lang="ru-RU" sz="1200" b="1" dirty="0" smtClean="0">
                <a:solidFill>
                  <a:srgbClr val="376092"/>
                </a:solidFill>
                <a:ea typeface="Calibri"/>
                <a:cs typeface="Times New Roman"/>
              </a:rPr>
              <a:t>РЕСПУБЛИКЕ САХА (ЯКУТИЯ)</a:t>
            </a:r>
            <a:endParaRPr lang="ru-RU" sz="1200" b="1" dirty="0">
              <a:effectLst/>
              <a:ea typeface="Calibri"/>
              <a:cs typeface="Times New Roman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01"/>
          <a:stretch/>
        </p:blipFill>
        <p:spPr>
          <a:xfrm>
            <a:off x="276884" y="112397"/>
            <a:ext cx="1130409" cy="970813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295245" y="4181377"/>
            <a:ext cx="2100586" cy="13056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7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1600</a:t>
            </a:r>
            <a:endParaRPr lang="ru-RU" sz="7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55407" y="4183415"/>
            <a:ext cx="2029951" cy="12852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7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98200001</a:t>
            </a:r>
            <a:endParaRPr lang="ru-RU" sz="7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752061" y="4181377"/>
            <a:ext cx="4377494" cy="13056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7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РЕСПУБЛИКЕ САХА (ЯКУТИЯ)</a:t>
            </a:r>
            <a:endParaRPr lang="ru-RU" sz="7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54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71874" y="30488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 «Исходящее»</a:t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«Расшифровка п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7305" t="19710" r="31260" b="52348"/>
          <a:stretch/>
        </p:blipFill>
        <p:spPr>
          <a:xfrm>
            <a:off x="389538" y="1323479"/>
            <a:ext cx="8006611" cy="204840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559293" y="1342525"/>
            <a:ext cx="854756" cy="24457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194560" y="2507781"/>
            <a:ext cx="0" cy="4778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617215" y="2322045"/>
            <a:ext cx="3264919" cy="1605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из справочника документ – основание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651618" y="1550181"/>
            <a:ext cx="2505119" cy="4377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Заполняется для получателя – владельца 71 лицевого счета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7889966" y="1779661"/>
            <a:ext cx="761653" cy="823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7088777" y="2629989"/>
            <a:ext cx="1307372" cy="74893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463874" y="2877590"/>
            <a:ext cx="3460905" cy="7951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l="41282" t="40580" r="41827" b="52521"/>
          <a:stretch/>
        </p:blipFill>
        <p:spPr>
          <a:xfrm>
            <a:off x="8491047" y="2929894"/>
            <a:ext cx="3406558" cy="690522"/>
          </a:xfrm>
          <a:prstGeom prst="rect">
            <a:avLst/>
          </a:prstGeom>
        </p:spPr>
      </p:pic>
      <p:cxnSp>
        <p:nvCxnSpPr>
          <p:cNvPr id="15" name="Прямая со стрелкой 14"/>
          <p:cNvCxnSpPr/>
          <p:nvPr/>
        </p:nvCxnSpPr>
        <p:spPr>
          <a:xfrm flipH="1" flipV="1">
            <a:off x="10569764" y="3608337"/>
            <a:ext cx="34474" cy="20044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9351678" y="5612776"/>
            <a:ext cx="2505119" cy="4377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Нажать на справочник для выбора детализированного кода расходов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/>
          <p:nvPr/>
        </p:nvPicPr>
        <p:blipFill rotWithShape="1">
          <a:blip r:embed="rId4"/>
          <a:srcRect l="12969" t="24954" r="12740" b="41690"/>
          <a:stretch/>
        </p:blipFill>
        <p:spPr>
          <a:xfrm>
            <a:off x="389538" y="3693793"/>
            <a:ext cx="7923589" cy="2360432"/>
          </a:xfrm>
          <a:prstGeom prst="rect">
            <a:avLst/>
          </a:prstGeom>
        </p:spPr>
      </p:pic>
      <p:cxnSp>
        <p:nvCxnSpPr>
          <p:cNvPr id="19" name="Прямая со стрелкой 18"/>
          <p:cNvCxnSpPr>
            <a:stCxn id="16" idx="1"/>
          </p:cNvCxnSpPr>
          <p:nvPr/>
        </p:nvCxnSpPr>
        <p:spPr>
          <a:xfrm flipH="1">
            <a:off x="8270792" y="5831661"/>
            <a:ext cx="108088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2683662" y="4337322"/>
            <a:ext cx="321422" cy="16110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617215" y="6127268"/>
            <a:ext cx="2505119" cy="4377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фильтре можно заменить любое количество символов знаком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2502929" y="4498430"/>
            <a:ext cx="341444" cy="1628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2098765" y="3007360"/>
            <a:ext cx="191589" cy="2101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5" name="Группа 24"/>
          <p:cNvGrpSpPr/>
          <p:nvPr/>
        </p:nvGrpSpPr>
        <p:grpSpPr>
          <a:xfrm>
            <a:off x="276884" y="112397"/>
            <a:ext cx="9232996" cy="970813"/>
            <a:chOff x="197272" y="6423"/>
            <a:chExt cx="2622235" cy="322251"/>
          </a:xfrm>
        </p:grpSpPr>
        <p:sp>
          <p:nvSpPr>
            <p:cNvPr id="26" name="Надпись 2"/>
            <p:cNvSpPr txBox="1">
              <a:spLocks noChangeArrowheads="1"/>
            </p:cNvSpPr>
            <p:nvPr/>
          </p:nvSpPr>
          <p:spPr bwMode="auto">
            <a:xfrm>
              <a:off x="494254" y="22979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endParaRPr lang="ru-RU" sz="1000" b="1" dirty="0" smtClean="0">
                <a:solidFill>
                  <a:srgbClr val="376092"/>
                </a:solidFill>
                <a:effectLst/>
                <a:ea typeface="Calibri"/>
                <a:cs typeface="Times New Roman"/>
              </a:endParaRPr>
            </a:p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12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</a:t>
              </a:r>
              <a:r>
                <a:rPr lang="ru-RU" sz="1200" b="1" dirty="0" smtClean="0">
                  <a:solidFill>
                    <a:srgbClr val="376092"/>
                  </a:solidFill>
                  <a:ea typeface="Calibri"/>
                  <a:cs typeface="Times New Roman"/>
                </a:rPr>
                <a:t>РЕСПУБЛИКЕ САХА (ЯКУТИЯ)</a:t>
              </a:r>
              <a:endParaRPr lang="ru-RU" sz="1200" b="1" dirty="0">
                <a:effectLst/>
                <a:ea typeface="Calibri"/>
                <a:cs typeface="Times New Roman"/>
              </a:endParaRPr>
            </a:p>
          </p:txBody>
        </p:sp>
        <p:pic>
          <p:nvPicPr>
            <p:cNvPr id="27" name="Рисунок 2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97272" y="6423"/>
              <a:ext cx="321044" cy="3222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841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/>
          <p:cNvPicPr/>
          <p:nvPr/>
        </p:nvPicPr>
        <p:blipFill rotWithShape="1">
          <a:blip r:embed="rId2"/>
          <a:srcRect l="6868" t="79646" r="11998" b="6955"/>
          <a:stretch/>
        </p:blipFill>
        <p:spPr>
          <a:xfrm>
            <a:off x="485774" y="5000626"/>
            <a:ext cx="10826585" cy="1104852"/>
          </a:xfrm>
          <a:prstGeom prst="rect">
            <a:avLst/>
          </a:prstGeom>
        </p:spPr>
      </p:pic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7463246" y="-35694"/>
            <a:ext cx="4529259" cy="1454967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Платежное поручение «Исходящее»</a:t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«Расшифровка п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п»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/>
          <a:srcRect l="7515" t="57699" r="12070" b="20143"/>
          <a:stretch/>
        </p:blipFill>
        <p:spPr>
          <a:xfrm>
            <a:off x="485774" y="1419273"/>
            <a:ext cx="10826585" cy="165735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685800" y="1771651"/>
            <a:ext cx="1438275" cy="13335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400301" y="1619441"/>
            <a:ext cx="5819774" cy="4377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проставлять галочку, если подтверждающих документов больше двух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 flipH="1">
            <a:off x="2124075" y="1838326"/>
            <a:ext cx="2762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819150" y="2819400"/>
            <a:ext cx="1396996" cy="20193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/>
          <a:srcRect l="10238" t="50278" r="80175" b="26057"/>
          <a:stretch/>
        </p:blipFill>
        <p:spPr>
          <a:xfrm>
            <a:off x="819150" y="2819400"/>
            <a:ext cx="1396996" cy="2019300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2654296" y="3514144"/>
            <a:ext cx="4984753" cy="6197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вид документа из справочника. Если нужный вид отсутствует, выбрать «Иное основание» и заполнить вручную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 flipH="1">
            <a:off x="2216146" y="3823997"/>
            <a:ext cx="438150" cy="50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581025" y="5210854"/>
            <a:ext cx="1543050" cy="1522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019675" y="4638155"/>
            <a:ext cx="3562350" cy="2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текстовое назначение платежа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6657976" y="4912696"/>
            <a:ext cx="9525" cy="602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>
            <a:off x="2124075" y="4905375"/>
            <a:ext cx="2895600" cy="381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5019674" y="6248868"/>
            <a:ext cx="3189377" cy="2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Заполняется автоматически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 flipH="1" flipV="1">
            <a:off x="2986087" y="5724479"/>
            <a:ext cx="2033587" cy="6675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581025" y="5724479"/>
            <a:ext cx="4810125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Группа 34"/>
          <p:cNvGrpSpPr/>
          <p:nvPr/>
        </p:nvGrpSpPr>
        <p:grpSpPr>
          <a:xfrm>
            <a:off x="276884" y="112397"/>
            <a:ext cx="9232996" cy="970813"/>
            <a:chOff x="197272" y="6423"/>
            <a:chExt cx="2622235" cy="322251"/>
          </a:xfrm>
        </p:grpSpPr>
        <p:sp>
          <p:nvSpPr>
            <p:cNvPr id="36" name="Надпись 2"/>
            <p:cNvSpPr txBox="1">
              <a:spLocks noChangeArrowheads="1"/>
            </p:cNvSpPr>
            <p:nvPr/>
          </p:nvSpPr>
          <p:spPr bwMode="auto">
            <a:xfrm>
              <a:off x="494254" y="22979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endParaRPr lang="ru-RU" sz="1000" b="1" dirty="0" smtClean="0">
                <a:solidFill>
                  <a:srgbClr val="376092"/>
                </a:solidFill>
                <a:effectLst/>
                <a:ea typeface="Calibri"/>
                <a:cs typeface="Times New Roman"/>
              </a:endParaRPr>
            </a:p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12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</a:t>
              </a:r>
              <a:r>
                <a:rPr lang="ru-RU" sz="1200" b="1" dirty="0" smtClean="0">
                  <a:solidFill>
                    <a:srgbClr val="376092"/>
                  </a:solidFill>
                  <a:ea typeface="Calibri"/>
                  <a:cs typeface="Times New Roman"/>
                </a:rPr>
                <a:t>РЕСПУБЛИКЕ САХА (ЯКУТИЯ)</a:t>
              </a:r>
              <a:endParaRPr lang="ru-RU" sz="1200" b="1" dirty="0">
                <a:effectLst/>
                <a:ea typeface="Calibri"/>
                <a:cs typeface="Times New Roman"/>
              </a:endParaRPr>
            </a:p>
          </p:txBody>
        </p:sp>
        <p:pic>
          <p:nvPicPr>
            <p:cNvPr id="37" name="Рисунок 3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97272" y="6423"/>
              <a:ext cx="321044" cy="3222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421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 rotWithShape="1">
          <a:blip r:embed="rId2"/>
          <a:srcRect l="-1" t="13280" r="41929" b="44584"/>
          <a:stretch/>
        </p:blipFill>
        <p:spPr>
          <a:xfrm>
            <a:off x="528728" y="1182245"/>
            <a:ext cx="6594884" cy="2700338"/>
          </a:xfrm>
          <a:prstGeom prst="rect">
            <a:avLst/>
          </a:prstGeom>
        </p:spPr>
      </p:pic>
      <p:pic>
        <p:nvPicPr>
          <p:cNvPr id="9" name="Рисунок 8"/>
          <p:cNvPicPr/>
          <p:nvPr/>
        </p:nvPicPr>
        <p:blipFill rotWithShape="1">
          <a:blip r:embed="rId3"/>
          <a:srcRect t="13227" r="38295" b="26910"/>
          <a:stretch/>
        </p:blipFill>
        <p:spPr>
          <a:xfrm>
            <a:off x="4465001" y="3026139"/>
            <a:ext cx="7108690" cy="354738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49383" y="3322115"/>
            <a:ext cx="2216332" cy="17001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617594" y="2297616"/>
            <a:ext cx="1876425" cy="14287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567749" y="3677374"/>
            <a:ext cx="2995748" cy="1490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119377" y="6382476"/>
            <a:ext cx="1838772" cy="16360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498760" y="1512093"/>
            <a:ext cx="4458230" cy="13049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выписок из лицевого счета и отчетов о состоянии лицевого счета осуществляется клиентом самостоятельно</a:t>
            </a:r>
          </a:p>
        </p:txBody>
      </p:sp>
      <p:sp>
        <p:nvSpPr>
          <p:cNvPr id="11" name="Надпись 2"/>
          <p:cNvSpPr txBox="1">
            <a:spLocks noChangeArrowheads="1"/>
          </p:cNvSpPr>
          <p:nvPr/>
        </p:nvSpPr>
        <p:spPr bwMode="auto">
          <a:xfrm>
            <a:off x="1322570" y="162274"/>
            <a:ext cx="8187310" cy="871060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000" b="1" dirty="0" smtClean="0">
              <a:solidFill>
                <a:srgbClr val="376092"/>
              </a:solidFill>
              <a:effectLst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rgbClr val="376092"/>
                </a:solidFill>
                <a:effectLst/>
                <a:ea typeface="Calibri"/>
                <a:cs typeface="Times New Roman"/>
              </a:rPr>
              <a:t>УПРАВЛЕНИЕ ФЕДЕРАЛЬНОГО КАЗНАЧЕЙСТВА</a:t>
            </a:r>
            <a:endParaRPr lang="ru-RU" sz="1200" b="1" dirty="0" smtClean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srgbClr val="376092"/>
                </a:solidFill>
                <a:effectLst/>
                <a:ea typeface="Calibri"/>
                <a:cs typeface="Times New Roman"/>
              </a:rPr>
              <a:t>ПО </a:t>
            </a:r>
            <a:r>
              <a:rPr lang="ru-RU" sz="1200" b="1" dirty="0" smtClean="0">
                <a:solidFill>
                  <a:srgbClr val="376092"/>
                </a:solidFill>
                <a:ea typeface="Calibri"/>
                <a:cs typeface="Times New Roman"/>
              </a:rPr>
              <a:t>РЕСПУБЛИКЕ САХА (ЯКУТИЯ)</a:t>
            </a:r>
            <a:endParaRPr lang="ru-RU" sz="1200" b="1" dirty="0">
              <a:effectLst/>
              <a:ea typeface="Calibri"/>
              <a:cs typeface="Times New Roman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01"/>
          <a:stretch/>
        </p:blipFill>
        <p:spPr>
          <a:xfrm>
            <a:off x="276884" y="112397"/>
            <a:ext cx="1130409" cy="97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74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76884" y="112397"/>
            <a:ext cx="9232996" cy="970813"/>
            <a:chOff x="197272" y="6423"/>
            <a:chExt cx="2622235" cy="322251"/>
          </a:xfrm>
        </p:grpSpPr>
        <p:sp>
          <p:nvSpPr>
            <p:cNvPr id="5" name="Надпись 2"/>
            <p:cNvSpPr txBox="1">
              <a:spLocks noChangeArrowheads="1"/>
            </p:cNvSpPr>
            <p:nvPr/>
          </p:nvSpPr>
          <p:spPr bwMode="auto">
            <a:xfrm>
              <a:off x="494254" y="22979"/>
              <a:ext cx="2325253" cy="289139"/>
            </a:xfrm>
            <a:prstGeom prst="rect">
              <a:avLst/>
            </a:prstGeom>
            <a:noFill/>
            <a:ln w="317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endParaRPr lang="ru-RU" sz="1000" b="1" dirty="0" smtClean="0">
                <a:solidFill>
                  <a:srgbClr val="376092"/>
                </a:solidFill>
                <a:effectLst/>
                <a:ea typeface="Calibri"/>
                <a:cs typeface="Times New Roman"/>
              </a:endParaRPr>
            </a:p>
            <a:p>
              <a:pPr algn="just"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УПРАВЛЕНИЕ ФЕДЕРАЛЬНОГО КАЗНАЧЕЙСТВА</a:t>
              </a:r>
              <a:endParaRPr lang="ru-RU" sz="1200" b="1" dirty="0" smtClean="0">
                <a:effectLst/>
                <a:ea typeface="Calibri"/>
                <a:cs typeface="Times New Roman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ru-RU" sz="1200" b="1" dirty="0" smtClean="0">
                  <a:solidFill>
                    <a:srgbClr val="376092"/>
                  </a:solidFill>
                  <a:effectLst/>
                  <a:ea typeface="Calibri"/>
                  <a:cs typeface="Times New Roman"/>
                </a:rPr>
                <a:t>ПО </a:t>
              </a:r>
              <a:r>
                <a:rPr lang="ru-RU" sz="1200" b="1" dirty="0" smtClean="0">
                  <a:solidFill>
                    <a:srgbClr val="376092"/>
                  </a:solidFill>
                  <a:ea typeface="Calibri"/>
                  <a:cs typeface="Times New Roman"/>
                </a:rPr>
                <a:t>РЕСПУБЛИКЕ САХА (ЯКУТИЯ)</a:t>
              </a:r>
              <a:endParaRPr lang="ru-RU" sz="1200" b="1" dirty="0">
                <a:effectLst/>
                <a:ea typeface="Calibri"/>
                <a:cs typeface="Times New Roman"/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001"/>
            <a:stretch/>
          </p:blipFill>
          <p:spPr>
            <a:xfrm>
              <a:off x="197272" y="6423"/>
              <a:ext cx="321044" cy="322251"/>
            </a:xfrm>
            <a:prstGeom prst="rect">
              <a:avLst/>
            </a:prstGeom>
          </p:spPr>
        </p:pic>
      </p:grp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1" t="13094" r="40850" b="61110"/>
          <a:stretch/>
        </p:blipFill>
        <p:spPr>
          <a:xfrm>
            <a:off x="518271" y="2148324"/>
            <a:ext cx="10903021" cy="267455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852733" y="1480458"/>
            <a:ext cx="2587152" cy="3483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и сохранить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18270" y="2756225"/>
            <a:ext cx="2921615" cy="38657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" name="Прямая со стрелкой 11"/>
          <p:cNvCxnSpPr>
            <a:stCxn id="9" idx="2"/>
          </p:cNvCxnSpPr>
          <p:nvPr/>
        </p:nvCxnSpPr>
        <p:spPr>
          <a:xfrm flipH="1">
            <a:off x="1837038" y="1828800"/>
            <a:ext cx="309271" cy="93087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8999603" y="1597527"/>
            <a:ext cx="2587152" cy="10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 (выписка или отчет) формируемого отчета необходимо выбрать в первую очередь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692640" y="3439886"/>
            <a:ext cx="1728652" cy="49085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10713499" y="2666859"/>
            <a:ext cx="8356" cy="7627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9881786" y="4459774"/>
            <a:ext cx="1117140" cy="36310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110446" y="5216367"/>
            <a:ext cx="7380866" cy="11218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наличия в отчете электронной подписи сотрудника казначейства нужно заполнить чек-бокс «С акцептом Центра специализации»</a:t>
            </a:r>
          </a:p>
        </p:txBody>
      </p:sp>
      <p:cxnSp>
        <p:nvCxnSpPr>
          <p:cNvPr id="18" name="Прямая со стрелкой 17"/>
          <p:cNvCxnSpPr/>
          <p:nvPr/>
        </p:nvCxnSpPr>
        <p:spPr>
          <a:xfrm flipV="1">
            <a:off x="7800879" y="4677695"/>
            <a:ext cx="2065931" cy="5386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Заголовок 1"/>
          <p:cNvSpPr>
            <a:spLocks noGrp="1"/>
          </p:cNvSpPr>
          <p:nvPr>
            <p:ph type="title"/>
          </p:nvPr>
        </p:nvSpPr>
        <p:spPr>
          <a:xfrm>
            <a:off x="7463246" y="-35694"/>
            <a:ext cx="4529259" cy="1454967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выписок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отчетов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98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="" xmlns:a16="http://schemas.microsoft.com/office/drawing/2014/main" id="{E1C045B6-3590-4FD4-9197-3CDBCD29A6F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8FCFC47C-667B-4E71-8685-A107D5DE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994" y="8232"/>
            <a:ext cx="11508259" cy="713228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Обучающие материалы</a:t>
            </a:r>
            <a:r>
              <a:rPr lang="ru-RU" sz="1867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867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867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97E7D84-3F81-4021-9D46-9F8B952E471B}"/>
              </a:ext>
            </a:extLst>
          </p:cNvPr>
          <p:cNvSpPr txBox="1"/>
          <p:nvPr/>
        </p:nvSpPr>
        <p:spPr>
          <a:xfrm>
            <a:off x="2235200" y="1193801"/>
            <a:ext cx="762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8715" y="453082"/>
            <a:ext cx="8929816" cy="18123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885" y="2356330"/>
            <a:ext cx="8677646" cy="406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8049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73" y="156518"/>
            <a:ext cx="11697730" cy="6701481"/>
          </a:xfrm>
          <a:prstGeom prst="rect">
            <a:avLst/>
          </a:prstGeom>
        </p:spPr>
      </p:pic>
      <p:sp>
        <p:nvSpPr>
          <p:cNvPr id="3" name="Надпись 2"/>
          <p:cNvSpPr txBox="1">
            <a:spLocks noChangeArrowheads="1"/>
          </p:cNvSpPr>
          <p:nvPr/>
        </p:nvSpPr>
        <p:spPr bwMode="auto">
          <a:xfrm>
            <a:off x="255373" y="156518"/>
            <a:ext cx="11804822" cy="906163"/>
          </a:xfrm>
          <a:prstGeom prst="rect">
            <a:avLst/>
          </a:prstGeom>
          <a:solidFill>
            <a:schemeClr val="bg1"/>
          </a:solidFill>
          <a:ln w="317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000" b="1" dirty="0" smtClean="0">
              <a:solidFill>
                <a:srgbClr val="376092"/>
              </a:solidFill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5235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706</Words>
  <Application>Microsoft Office PowerPoint</Application>
  <PresentationFormat>Широкоэкранный</PresentationFormat>
  <Paragraphs>124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«Сведения об операциях с целевыми средствами» Раздел «Подписи»</vt:lpstr>
      <vt:lpstr>«Сведения об операциях с целевыми средствами» Согласование</vt:lpstr>
      <vt:lpstr>«Сведения об операциях с целевыми средствами» Согласование</vt:lpstr>
      <vt:lpstr>Платежные поручения «Исходящие выплаты»</vt:lpstr>
      <vt:lpstr>Презентация PowerPoint</vt:lpstr>
      <vt:lpstr>Презентация PowerPoint</vt:lpstr>
      <vt:lpstr>Платежное поручение «Исходящее» Раздел «Расшифровка п/п»</vt:lpstr>
      <vt:lpstr>Презентация PowerPoint</vt:lpstr>
      <vt:lpstr>Формирование выписок / отчетов</vt:lpstr>
      <vt:lpstr>Обучающие материалы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Порядок работы в ПУР КС ГИИС «Электронный бюджет»</dc:title>
  <dc:creator>Кириллина Надежда Николаевна</dc:creator>
  <cp:lastModifiedBy>Романова Анна Владимировна</cp:lastModifiedBy>
  <cp:revision>36</cp:revision>
  <cp:lastPrinted>2022-03-22T04:08:00Z</cp:lastPrinted>
  <dcterms:created xsi:type="dcterms:W3CDTF">2022-03-21T06:26:34Z</dcterms:created>
  <dcterms:modified xsi:type="dcterms:W3CDTF">2022-03-28T03:19:40Z</dcterms:modified>
</cp:coreProperties>
</file>